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charset="0"/>
      <p:regular r:id="rId18"/>
    </p:embeddedFont>
    <p:embeddedFont>
      <p:font typeface="Calibri Bold" panose="020F0502020204030204" charset="0"/>
      <p:regular r:id="rId19"/>
    </p:embeddedFont>
    <p:embeddedFont>
      <p:font typeface="Calibri Regular" panose="020F050202020403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7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4.png"/><Relationship Id="rId4" Type="http://schemas.openxmlformats.org/officeDocument/2006/relationships/image" Target="../media/image17.jpeg"/><Relationship Id="rId3" Type="http://schemas.openxmlformats.org/officeDocument/2006/relationships/image" Target="../media/image7.svg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8.sv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3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4.png"/><Relationship Id="rId2" Type="http://schemas.openxmlformats.org/officeDocument/2006/relationships/image" Target="../media/image7.sv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3.png"/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Relationship Id="rId3" Type="http://schemas.openxmlformats.org/officeDocument/2006/relationships/image" Target="../media/image3.png"/><Relationship Id="rId2" Type="http://schemas.openxmlformats.org/officeDocument/2006/relationships/image" Target="../media/image4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2560" y="4188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10535" spc="-105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Graphik Regular" panose="020B0503030202060203" pitchFamily="34" charset="0"/>
              </a:rPr>
              <a:t>Social Buzz</a:t>
            </a:r>
            <a:endParaRPr lang="en-US" sz="10535" spc="-105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1248708" y="1409700"/>
            <a:ext cx="3776980" cy="24149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just">
              <a:lnSpc>
                <a:spcPct val="90000"/>
              </a:lnSpc>
            </a:pPr>
            <a:r>
              <a:rPr lang="en-US" sz="2800"/>
              <a:t>The top 5 categories are:</a:t>
            </a:r>
            <a:endParaRPr lang="en-US" sz="2800"/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/>
              <a:t>Animals</a:t>
            </a:r>
            <a:endParaRPr lang="en-US" sz="2800"/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/>
              <a:t>science</a:t>
            </a:r>
            <a:endParaRPr lang="en-US" sz="2800"/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/>
              <a:t>healthy eating</a:t>
            </a:r>
            <a:endParaRPr lang="en-US" sz="2800"/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/>
              <a:t>Technology</a:t>
            </a:r>
            <a:endParaRPr lang="en-US" sz="2800"/>
          </a:p>
          <a:p>
            <a:pPr marL="457200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/>
              <a:t>food</a:t>
            </a:r>
            <a:endParaRPr lang="en-US" sz="2800"/>
          </a:p>
        </p:txBody>
      </p:sp>
      <p:grpSp>
        <p:nvGrpSpPr>
          <p:cNvPr id="30" name="Group 11"/>
          <p:cNvGrpSpPr/>
          <p:nvPr/>
        </p:nvGrpSpPr>
        <p:grpSpPr>
          <a:xfrm>
            <a:off x="11353868" y="4326170"/>
            <a:ext cx="5677467" cy="1535786"/>
            <a:chOff x="0" y="-47625"/>
            <a:chExt cx="7569956" cy="2047715"/>
          </a:xfrm>
        </p:grpSpPr>
        <p:sp>
          <p:nvSpPr>
            <p:cNvPr id="31" name="TextBox 12"/>
            <p:cNvSpPr txBox="1"/>
            <p:nvPr/>
          </p:nvSpPr>
          <p:spPr>
            <a:xfrm>
              <a:off x="0" y="636110"/>
              <a:ext cx="7569956" cy="1363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660"/>
                </a:lnSpc>
              </a:pPr>
              <a:r>
                <a:rPr lang="en-US" sz="2000" spc="-19" dirty="0">
                  <a:latin typeface="Calibri Regular" panose="020F0502020204030204" charset="0"/>
                  <a:ea typeface="Gadugi" panose="020B0502040204020203" pitchFamily="34" charset="0"/>
                  <a:cs typeface="Calibri Regular" panose="020F0502020204030204" charset="0"/>
                </a:rPr>
                <a:t>Animals and science are the two most popular categories of content, showing that people enjoy "real-life" and "factual" content the most.</a:t>
              </a:r>
              <a:endParaRPr lang="en-US" sz="2000" spc="-19" dirty="0">
                <a:latin typeface="Calibri Regular" panose="020F0502020204030204" charset="0"/>
                <a:ea typeface="Gadugi" panose="020B0502040204020203" pitchFamily="34" charset="0"/>
                <a:cs typeface="Calibri Regular" panose="020F0502020204030204" charset="0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0" y="-47625"/>
              <a:ext cx="756995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940"/>
                </a:lnSpc>
              </a:pPr>
              <a:r>
                <a:rPr lang="en-US" sz="2400" b="1" spc="-21">
                  <a:latin typeface="Calibri Bold" panose="020F0502020204030204" charset="0"/>
                  <a:ea typeface="Gadugi" panose="020B0502040204020203" pitchFamily="34" charset="0"/>
                  <a:cs typeface="Calibri Bold" panose="020F0502020204030204" charset="0"/>
                </a:rPr>
                <a:t>ANALYSIS</a:t>
              </a:r>
              <a:endParaRPr lang="en-US" sz="2400" b="1" spc="-21">
                <a:latin typeface="Calibri Bold" panose="020F0502020204030204" charset="0"/>
                <a:ea typeface="Gadugi" panose="020B0502040204020203" pitchFamily="34" charset="0"/>
                <a:cs typeface="Calibri Bold" panose="020F0502020204030204" charset="0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11125268" y="6662409"/>
            <a:ext cx="5677467" cy="2260321"/>
            <a:chOff x="0" y="-47625"/>
            <a:chExt cx="7569956" cy="3013761"/>
          </a:xfrm>
        </p:grpSpPr>
        <p:sp>
          <p:nvSpPr>
            <p:cNvPr id="28" name="TextBox 8"/>
            <p:cNvSpPr txBox="1"/>
            <p:nvPr/>
          </p:nvSpPr>
          <p:spPr>
            <a:xfrm>
              <a:off x="0" y="691990"/>
              <a:ext cx="7569956" cy="227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660"/>
                </a:lnSpc>
              </a:pPr>
              <a:r>
                <a:rPr lang="en-US" sz="2000" spc="-19" dirty="0">
                  <a:latin typeface="Calibri Regular" panose="020F0502020204030204" charset="0"/>
                  <a:ea typeface="Gadugi" panose="020B0502040204020203" pitchFamily="34" charset="0"/>
                  <a:cs typeface="Calibri Regular" panose="020F0502020204030204" charset="0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  <a:endParaRPr lang="en-US" sz="2000" spc="-19" dirty="0">
                <a:latin typeface="Calibri Regular" panose="020F0502020204030204" charset="0"/>
                <a:ea typeface="Gadugi" panose="020B0502040204020203" pitchFamily="34" charset="0"/>
                <a:cs typeface="Calibri Regular" panose="020F0502020204030204" charset="0"/>
              </a:endParaRPr>
            </a:p>
          </p:txBody>
        </p:sp>
        <p:sp>
          <p:nvSpPr>
            <p:cNvPr id="29" name="TextBox 9"/>
            <p:cNvSpPr txBox="1"/>
            <p:nvPr/>
          </p:nvSpPr>
          <p:spPr>
            <a:xfrm>
              <a:off x="0" y="-47625"/>
              <a:ext cx="7569956" cy="502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2940"/>
                </a:lnSpc>
              </a:pPr>
              <a:r>
                <a:rPr lang="en-US" sz="2400" b="1" spc="-21">
                  <a:latin typeface="Calibri Bold" panose="020F0502020204030204" charset="0"/>
                  <a:ea typeface="Gadugi" panose="020B0502040204020203" pitchFamily="34" charset="0"/>
                  <a:cs typeface="Calibri Bold" panose="020F0502020204030204" charset="0"/>
                </a:rPr>
                <a:t>INSIGHT</a:t>
              </a:r>
              <a:endParaRPr lang="en-US" sz="2400" b="1" spc="-21">
                <a:latin typeface="Calibri Bold" panose="020F0502020204030204" charset="0"/>
                <a:ea typeface="Gadugi" panose="020B0502040204020203" pitchFamily="34" charset="0"/>
                <a:cs typeface="Calibri Bold" panose="020F050202020403020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>
              <a:lumMod val="75000"/>
            </a:schemeClr>
          </a:fgClr>
          <a:bgClr>
            <a:schemeClr val="accent3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7085" y="2501265"/>
            <a:ext cx="10698481" cy="5430614"/>
            <a:chOff x="0" y="0"/>
            <a:chExt cx="11822830" cy="480762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089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822830" cy="25094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Wingdings" panose="05000000000000000000" charset="0"/>
                <a:buChar char=""/>
              </a:pPr>
              <a:r>
                <a:rPr lang="en-US" sz="2400" spc="-19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Graphik Regular" panose="020B0503030202060203" pitchFamily="34" charset="0"/>
                </a:rPr>
                <a:t>Project recap</a:t>
              </a:r>
              <a:endParaRPr lang="en-US" sz="2400" spc="-19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Wingdings" panose="05000000000000000000" charset="0"/>
                <a:buChar char=""/>
              </a:pPr>
              <a:r>
                <a:rPr lang="en-US" sz="2400" spc="-19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Graphik Regular" panose="020B0503030202060203" pitchFamily="34" charset="0"/>
                </a:rPr>
                <a:t>Problem</a:t>
              </a:r>
              <a:endParaRPr lang="en-US" sz="2400" spc="-19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Wingdings" panose="05000000000000000000" charset="0"/>
                <a:buChar char=""/>
              </a:pPr>
              <a:r>
                <a:rPr lang="en-US" sz="2400" spc="-19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Graphik Regular" panose="020B0503030202060203" pitchFamily="34" charset="0"/>
                </a:rPr>
                <a:t>The Analytics team</a:t>
              </a:r>
              <a:endParaRPr lang="en-US" sz="2400" spc="-19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Wingdings" panose="05000000000000000000" charset="0"/>
                <a:buChar char=""/>
              </a:pPr>
              <a:r>
                <a:rPr lang="en-US" sz="2400" spc="-19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Graphik Regular" panose="020B0503030202060203" pitchFamily="34" charset="0"/>
                </a:rPr>
                <a:t>Process</a:t>
              </a:r>
              <a:endParaRPr lang="en-US" sz="2400" spc="-19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Wingdings" panose="05000000000000000000" charset="0"/>
                <a:buChar char=""/>
              </a:pPr>
              <a:r>
                <a:rPr lang="en-US" sz="2400" spc="-19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Graphik Regular" panose="020B0503030202060203" pitchFamily="34" charset="0"/>
                </a:rPr>
                <a:t>Insights</a:t>
              </a:r>
              <a:endParaRPr lang="en-US" sz="2400" spc="-19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Graphik Regular" panose="020B0503030202060203" pitchFamily="34" charset="0"/>
              </a:endParaRPr>
            </a:p>
            <a:p>
              <a:pPr marL="457200" indent="-457200">
                <a:lnSpc>
                  <a:spcPts val="2660"/>
                </a:lnSpc>
                <a:buFont typeface="Wingdings" panose="05000000000000000000" charset="0"/>
                <a:buChar char=""/>
              </a:pPr>
              <a:r>
                <a:rPr lang="en-US" sz="2400" spc="-19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latin typeface="Graphik Regular" panose="020B0503030202060203" pitchFamily="34" charset="0"/>
                </a:rPr>
                <a:t>Summary</a:t>
              </a:r>
              <a:endParaRPr lang="en-US" sz="2400" spc="-19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877046" y="1943354"/>
            <a:ext cx="11342283" cy="6275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/>
          <a:p>
            <a:pPr algn="just"/>
            <a:endParaRPr lang="en-US" b="1">
              <a:solidFill>
                <a:schemeClr val="tx1">
                  <a:lumMod val="95000"/>
                  <a:lumOff val="5000"/>
                </a:schemeClr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828743" y="181441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895353" y="3912205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Graphik Regular" panose="020B0503030202060203" pitchFamily="3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713470" y="2922905"/>
            <a:ext cx="69723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Wingdings" panose="05000000000000000000" charset="0"/>
              <a:buChar char=""/>
            </a:pPr>
            <a:r>
              <a:rPr lang="en-US" sz="2400"/>
              <a:t>The “Social Buzz” is the social media &amp; content creation platform established in the year 2010 with around 250 employees.</a:t>
            </a:r>
            <a:endParaRPr lang="en-US" sz="2400"/>
          </a:p>
          <a:p>
            <a:pPr marL="342900" indent="-342900" algn="just">
              <a:buFont typeface="Wingdings" panose="05000000000000000000" charset="0"/>
              <a:buChar char=""/>
            </a:pPr>
            <a:r>
              <a:rPr lang="en-US" sz="2400"/>
              <a:t>Expectations of Social Buzz from external expertise: </a:t>
            </a:r>
            <a:endParaRPr lang="en-US" sz="2400"/>
          </a:p>
          <a:p>
            <a:pPr marL="342900" indent="-342900" algn="just">
              <a:buFont typeface="Wingdings" panose="05000000000000000000" charset="0"/>
              <a:buChar char=""/>
            </a:pPr>
            <a:r>
              <a:rPr lang="en-US" sz="2400"/>
              <a:t>     Audit of big data practice.</a:t>
            </a:r>
            <a:endParaRPr lang="en-US" sz="2400"/>
          </a:p>
          <a:p>
            <a:pPr marL="342900" indent="-342900" algn="just">
              <a:buFont typeface="Wingdings" panose="05000000000000000000" charset="0"/>
              <a:buChar char=""/>
            </a:pPr>
            <a:r>
              <a:rPr lang="en-US" sz="2400"/>
              <a:t>     Analysis of popular contents.</a:t>
            </a:r>
            <a:endParaRPr lang="en-US" sz="2400"/>
          </a:p>
          <a:p>
            <a:pPr marL="342900" indent="-342900" algn="just">
              <a:buFont typeface="Wingdings" panose="05000000000000000000" charset="0"/>
              <a:buChar char=""/>
            </a:pPr>
            <a:r>
              <a:rPr lang="en-US" sz="2400"/>
              <a:t>     Recommendations for IPO.</a:t>
            </a:r>
            <a:endParaRPr lang="en-US" sz="2400"/>
          </a:p>
          <a:p>
            <a:pPr marL="342900" indent="-342900" algn="just">
              <a:buFont typeface="Wingdings" panose="05000000000000000000" charset="0"/>
              <a:buNone/>
            </a:pPr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3413125" y="5717540"/>
            <a:ext cx="54260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3200"/>
              <a:t>The client “Social Buzz” face a drastic increase in generation of data which impacts in problem of managing data due to the lack of resources to deal with big data.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4020800" y="1866900"/>
            <a:ext cx="39903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spc="-21" dirty="0">
                <a:latin typeface="Gadugi" panose="020B0502040204020203" pitchFamily="34" charset="0"/>
                <a:ea typeface="Gadugi" panose="020B0502040204020203" pitchFamily="34" charset="0"/>
                <a:sym typeface="+mn-ea"/>
              </a:rPr>
              <a:t>ANDREW FLEMING</a:t>
            </a:r>
            <a:endParaRPr lang="en-US" sz="2400" spc="-21" dirty="0">
              <a:latin typeface="Gadugi" panose="020B0502040204020203" pitchFamily="34" charset="0"/>
              <a:ea typeface="Gadugi" panose="020B0502040204020203" pitchFamily="34" charset="0"/>
              <a:sym typeface="+mn-ea"/>
            </a:endParaRPr>
          </a:p>
          <a:p>
            <a:pPr algn="l"/>
            <a:r>
              <a:rPr lang="en-US" sz="2400" spc="-19">
                <a:latin typeface="Gadugi" panose="020B0502040204020203" pitchFamily="34" charset="0"/>
                <a:ea typeface="Gadugi" panose="020B0502040204020203" pitchFamily="34" charset="0"/>
                <a:sym typeface="+mn-ea"/>
              </a:rPr>
              <a:t>Chief Technology Architect</a:t>
            </a:r>
            <a:endParaRPr lang="en-US" sz="2400"/>
          </a:p>
        </p:txBody>
      </p:sp>
      <p:sp>
        <p:nvSpPr>
          <p:cNvPr id="43" name="Text Box 42"/>
          <p:cNvSpPr txBox="1"/>
          <p:nvPr/>
        </p:nvSpPr>
        <p:spPr>
          <a:xfrm>
            <a:off x="14249400" y="4686300"/>
            <a:ext cx="31000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 spc="-21">
                <a:latin typeface="Gadugi" panose="020B0502040204020203" pitchFamily="34" charset="0"/>
                <a:ea typeface="Gadugi" panose="020B0502040204020203" pitchFamily="34" charset="0"/>
                <a:sym typeface="+mn-ea"/>
              </a:rPr>
              <a:t>MARCUS ROMPTON</a:t>
            </a:r>
            <a:endParaRPr lang="en-US" sz="2400" spc="-21">
              <a:latin typeface="Gadugi" panose="020B0502040204020203" pitchFamily="34" charset="0"/>
              <a:ea typeface="Gadugi" panose="020B0502040204020203" pitchFamily="34" charset="0"/>
              <a:sym typeface="+mn-ea"/>
            </a:endParaRPr>
          </a:p>
          <a:p>
            <a:pPr algn="l"/>
            <a:r>
              <a:rPr lang="en-US" sz="2400" spc="-19">
                <a:latin typeface="Gadugi" panose="020B0502040204020203" pitchFamily="34" charset="0"/>
                <a:ea typeface="Gadugi" panose="020B0502040204020203" pitchFamily="34" charset="0"/>
                <a:sym typeface="+mn-ea"/>
              </a:rPr>
              <a:t>Senior Principal</a:t>
            </a:r>
            <a:endParaRPr lang="en-US" sz="2400" spc="-19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l"/>
            <a:endParaRPr lang="en-US" sz="2400"/>
          </a:p>
        </p:txBody>
      </p:sp>
      <p:sp>
        <p:nvSpPr>
          <p:cNvPr id="45" name="Text Box 44"/>
          <p:cNvSpPr txBox="1"/>
          <p:nvPr/>
        </p:nvSpPr>
        <p:spPr>
          <a:xfrm>
            <a:off x="14249400" y="7658100"/>
            <a:ext cx="19729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latin typeface="Gadugi Regular" charset="0"/>
                <a:cs typeface="Gadugi Regular" charset="0"/>
              </a:rPr>
              <a:t>[Myself]</a:t>
            </a:r>
            <a:endParaRPr lang="en-US" sz="2400">
              <a:latin typeface="Gadugi Regular" charset="0"/>
              <a:cs typeface="Gadugi Regular" charset="0"/>
            </a:endParaRPr>
          </a:p>
          <a:p>
            <a:r>
              <a:rPr lang="en-US" sz="2400">
                <a:latin typeface="Gadugi Regular" charset="0"/>
                <a:cs typeface="Gadugi Regular" charset="0"/>
              </a:rPr>
              <a:t>Data Analyst</a:t>
            </a:r>
            <a:endParaRPr lang="en-US" sz="2400">
              <a:latin typeface="Gadugi Regular" charset="0"/>
              <a:cs typeface="Gadugi Regular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chemeClr val="tx1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chemeClr val="tx1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965575" y="1562100"/>
            <a:ext cx="348424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chemeClr val="bg1"/>
                </a:solidFill>
              </a:rPr>
              <a:t>Requirements Gathering</a:t>
            </a:r>
            <a:endParaRPr lang="en-US" sz="2500">
              <a:solidFill>
                <a:schemeClr val="bg1"/>
              </a:solidFill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6019800" y="3162300"/>
            <a:ext cx="197040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500">
                <a:solidFill>
                  <a:schemeClr val="bg1"/>
                </a:solidFill>
              </a:rPr>
              <a:t>Data Cleaning</a:t>
            </a:r>
            <a:endParaRPr lang="en-US" sz="2500">
              <a:solidFill>
                <a:schemeClr val="bg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7897495" y="4683760"/>
            <a:ext cx="216027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500">
                <a:solidFill>
                  <a:schemeClr val="bg1"/>
                </a:solidFill>
              </a:rPr>
              <a:t>Data Modelling</a:t>
            </a:r>
            <a:endParaRPr lang="en-US" sz="2500"/>
          </a:p>
          <a:p>
            <a:endParaRPr lang="en-US" sz="2500"/>
          </a:p>
        </p:txBody>
      </p:sp>
      <p:sp>
        <p:nvSpPr>
          <p:cNvPr id="43" name="Text Box 42"/>
          <p:cNvSpPr txBox="1"/>
          <p:nvPr/>
        </p:nvSpPr>
        <p:spPr>
          <a:xfrm>
            <a:off x="9829800" y="6362700"/>
            <a:ext cx="124015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500">
                <a:solidFill>
                  <a:schemeClr val="bg1"/>
                </a:solidFill>
              </a:rPr>
              <a:t>Data Viz</a:t>
            </a:r>
            <a:endParaRPr lang="en-US" sz="2500">
              <a:solidFill>
                <a:schemeClr val="bg1"/>
              </a:solidFill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11658600" y="8039100"/>
            <a:ext cx="373570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500">
                <a:solidFill>
                  <a:schemeClr val="bg1"/>
                </a:solidFill>
              </a:rPr>
              <a:t>Data Analysis &amp; Storytelling</a:t>
            </a:r>
            <a:endParaRPr lang="en-US" sz="2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accent3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33181"/>
            <a:ext cx="2972219" cy="881758"/>
          </a:xfrm>
          <a:prstGeom prst="rect">
            <a:avLst/>
          </a:prstGeom>
        </p:spPr>
      </p:pic>
      <p:sp>
        <p:nvSpPr>
          <p:cNvPr id="18" name="TextBox 13"/>
          <p:cNvSpPr txBox="1"/>
          <p:nvPr/>
        </p:nvSpPr>
        <p:spPr>
          <a:xfrm>
            <a:off x="1752457" y="3467027"/>
            <a:ext cx="3632723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16</a:t>
            </a:r>
            <a:endParaRPr lang="en-US" sz="7200" spc="-72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1796907" y="5081036"/>
            <a:ext cx="363272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360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UNIQUE</a:t>
            </a:r>
            <a:endParaRPr lang="en-US" sz="2400" spc="-24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>
              <a:lnSpc>
                <a:spcPts val="3360"/>
              </a:lnSpc>
            </a:pPr>
            <a:r>
              <a:rPr lang="en-US" sz="2400" spc="-24" dirty="0">
                <a:latin typeface="Gadugi" panose="020B0502040204020203" pitchFamily="34" charset="0"/>
                <a:ea typeface="Gadugi" panose="020B0502040204020203" pitchFamily="34" charset="0"/>
              </a:rPr>
              <a:t>CATEGORIES</a:t>
            </a:r>
            <a:endParaRPr lang="en-US" sz="2400" spc="-24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6401022" y="3390827"/>
            <a:ext cx="46692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  <a:endParaRPr lang="en-US" sz="7200" spc="-72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6825447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360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REACTIONS TO "ANIMAL" POSTS</a:t>
            </a:r>
            <a:endParaRPr lang="en-US" sz="2400" spc="-24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11963416" y="3467100"/>
            <a:ext cx="4669281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10080"/>
              </a:lnSpc>
            </a:pPr>
            <a:r>
              <a:rPr lang="en-US" sz="7200" spc="-72" dirty="0"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  <a:endParaRPr lang="en-US" sz="7200" spc="-72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12355796" y="5081036"/>
            <a:ext cx="388401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360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MONTH WITH </a:t>
            </a:r>
            <a:endParaRPr lang="en-US" sz="2400" spc="-24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>
              <a:lnSpc>
                <a:spcPts val="3360"/>
              </a:lnSpc>
            </a:pPr>
            <a:r>
              <a:rPr lang="en-US" sz="2400" spc="-24">
                <a:latin typeface="Gadugi" panose="020B0502040204020203" pitchFamily="34" charset="0"/>
                <a:ea typeface="Gadugi" panose="020B0502040204020203" pitchFamily="34" charset="0"/>
              </a:rPr>
              <a:t>MOST POSTS</a:t>
            </a:r>
            <a:endParaRPr lang="en-US" sz="2400" spc="-24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b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95500"/>
            <a:ext cx="10796905" cy="6455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/>
          </a:fgClr>
          <a:bgClr>
            <a:schemeClr val="accent3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pi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55" y="1657350"/>
            <a:ext cx="10036175" cy="5988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WPS Presentation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Graphik Regular</vt:lpstr>
      <vt:lpstr>苹方-简</vt:lpstr>
      <vt:lpstr>Clear Sans Regular Bold</vt:lpstr>
      <vt:lpstr>Microsoft YaHei</vt:lpstr>
      <vt:lpstr>汉仪旗黑</vt:lpstr>
      <vt:lpstr>Arial Unicode MS</vt:lpstr>
      <vt:lpstr>Calibri</vt:lpstr>
      <vt:lpstr>Thonburi</vt:lpstr>
      <vt:lpstr>Wingdings</vt:lpstr>
      <vt:lpstr>Arial Bold</vt:lpstr>
      <vt:lpstr>Gadugi</vt:lpstr>
      <vt:lpstr>Times New Roman Regular</vt:lpstr>
      <vt:lpstr>Gadugi Regular</vt:lpstr>
      <vt:lpstr>Calibri Bold</vt:lpstr>
      <vt:lpstr>Calibri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virshanarasimman</cp:lastModifiedBy>
  <cp:revision>21</cp:revision>
  <dcterms:created xsi:type="dcterms:W3CDTF">2023-07-31T11:14:00Z</dcterms:created>
  <dcterms:modified xsi:type="dcterms:W3CDTF">2023-07-31T11:14:00Z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1033-4.9.0.7859</vt:lpwstr>
  </property>
</Properties>
</file>